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78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6" r:id="rId18"/>
    <p:sldId id="313" r:id="rId19"/>
    <p:sldId id="315" r:id="rId20"/>
    <p:sldId id="317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8" r:id="rId29"/>
    <p:sldId id="329" r:id="rId30"/>
    <p:sldId id="330" r:id="rId31"/>
    <p:sldId id="335" r:id="rId32"/>
    <p:sldId id="379" r:id="rId33"/>
    <p:sldId id="377" r:id="rId34"/>
    <p:sldId id="336" r:id="rId35"/>
    <p:sldId id="342" r:id="rId36"/>
    <p:sldId id="341" r:id="rId37"/>
    <p:sldId id="383" r:id="rId38"/>
    <p:sldId id="384" r:id="rId39"/>
    <p:sldId id="386" r:id="rId40"/>
    <p:sldId id="388" r:id="rId41"/>
    <p:sldId id="382" r:id="rId42"/>
    <p:sldId id="332" r:id="rId43"/>
    <p:sldId id="343" r:id="rId44"/>
    <p:sldId id="344" r:id="rId45"/>
    <p:sldId id="346" r:id="rId46"/>
    <p:sldId id="392" r:id="rId47"/>
    <p:sldId id="387" r:id="rId48"/>
    <p:sldId id="390" r:id="rId49"/>
    <p:sldId id="350" r:id="rId50"/>
    <p:sldId id="351" r:id="rId51"/>
    <p:sldId id="352" r:id="rId52"/>
    <p:sldId id="380" r:id="rId53"/>
    <p:sldId id="381" r:id="rId54"/>
    <p:sldId id="391" r:id="rId55"/>
    <p:sldId id="374" r:id="rId56"/>
    <p:sldId id="376" r:id="rId57"/>
    <p:sldId id="345" r:id="rId58"/>
    <p:sldId id="378" r:id="rId59"/>
    <p:sldId id="338" r:id="rId60"/>
    <p:sldId id="366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3" r:id="rId70"/>
    <p:sldId id="362" r:id="rId71"/>
    <p:sldId id="365" r:id="rId72"/>
    <p:sldId id="367" r:id="rId73"/>
    <p:sldId id="369" r:id="rId74"/>
    <p:sldId id="370" r:id="rId75"/>
    <p:sldId id="371" r:id="rId76"/>
    <p:sldId id="37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 varScale="1">
        <p:scale>
          <a:sx n="72" d="100"/>
          <a:sy n="72" d="100"/>
        </p:scale>
        <p:origin x="82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ctp.org/plan.php/nps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physics.bu.edu/~pankajm/MLnoteboo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an_structu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NPS2020, </a:t>
            </a:r>
            <a:r>
              <a:rPr lang="en-US" b="1" dirty="0" smtClean="0">
                <a:solidFill>
                  <a:srgbClr val="00B0F0"/>
                </a:solidFill>
              </a:rPr>
              <a:t>2020.06.22</a:t>
            </a:r>
          </a:p>
          <a:p>
            <a:r>
              <a:rPr lang="en-US" altLang="ko-KR" dirty="0">
                <a:hlinkClick r:id="rId2"/>
              </a:rPr>
              <a:t>https://www.apctp.org/plan.php/nps2020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as a Universal </a:t>
            </a:r>
            <a:r>
              <a:rPr lang="en-US" altLang="ko-KR" dirty="0" err="1"/>
              <a:t>Approximator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http://neuralnetworksanddeeplearning.com/chap4.html</a:t>
            </a:r>
            <a:endParaRPr lang="en-US" altLang="ko-KR" dirty="0" smtClean="0"/>
          </a:p>
          <a:p>
            <a:r>
              <a:rPr lang="en-US" altLang="ko-KR" dirty="0" smtClean="0"/>
              <a:t>Problem: 2-D case,  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Can you make a tower like 2-D function with neurons?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67063"/>
            <a:ext cx="2629267" cy="2343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2724530" cy="253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019800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Finding correct parameters(weight/bias) manually is too cumbersome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a better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 that I am not an expert on Machine Learning, but a nuclear physicist who is interested in Machine Learning.</a:t>
            </a:r>
          </a:p>
          <a:p>
            <a:r>
              <a:rPr lang="en-US" altLang="ko-KR" dirty="0"/>
              <a:t>This lecture is just an introduction of basic concepts of Machine Learning </a:t>
            </a:r>
            <a:r>
              <a:rPr lang="en-US" altLang="ko-KR" dirty="0" smtClean="0"/>
              <a:t>, especially</a:t>
            </a:r>
            <a:r>
              <a:rPr lang="en-US" altLang="ko-KR" dirty="0"/>
              <a:t>, a supervised machine learning called neural network. </a:t>
            </a:r>
          </a:p>
          <a:p>
            <a:r>
              <a:rPr lang="en-US" altLang="ko-KR" dirty="0"/>
              <a:t>My lecture does not cover wide range of artificial intelligence/ machine learning.  </a:t>
            </a:r>
          </a:p>
          <a:p>
            <a:r>
              <a:rPr lang="en-US" altLang="ko-KR" dirty="0"/>
              <a:t>There are (too) many good resources about Machine Learning in internet. </a:t>
            </a:r>
          </a:p>
          <a:p>
            <a:r>
              <a:rPr lang="en-US" altLang="ko-KR" dirty="0"/>
              <a:t>My lecture is mostly based on those materials which was helpful for my understanding of Machine Learning.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More details on optimizers in Ref. 5. </a:t>
            </a:r>
          </a:p>
          <a:p>
            <a:r>
              <a:rPr lang="en-US" altLang="ko-KR" dirty="0" smtClean="0"/>
              <a:t>Comparison of optimizers from Ref.5. </a:t>
            </a:r>
          </a:p>
          <a:p>
            <a:r>
              <a:rPr lang="en-US" altLang="ko-KR" dirty="0" smtClean="0">
                <a:hlinkClick r:id="rId2"/>
              </a:rPr>
              <a:t>Notebook2 of   https</a:t>
            </a:r>
            <a:r>
              <a:rPr lang="en-US" altLang="ko-KR" dirty="0">
                <a:hlinkClick r:id="rId2"/>
              </a:rPr>
              <a:t>://physics.bu.edu/~</a:t>
            </a:r>
            <a:r>
              <a:rPr lang="en-US" altLang="ko-KR" dirty="0" smtClean="0">
                <a:hlinkClick r:id="rId2"/>
              </a:rPr>
              <a:t>pankajm/MLnotebooks.html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3"/>
              </a:rPr>
              <a:t>https://ruder.io/optimizing-gradient-descent/</a:t>
            </a:r>
            <a:endParaRPr lang="en-US" altLang="ko-KR" dirty="0" smtClean="0"/>
          </a:p>
          <a:p>
            <a:r>
              <a:rPr lang="en-US" altLang="ko-KR" dirty="0" smtClean="0"/>
              <a:t>Adaptive optimization method do not always have good generalization. Simpler procedure like plain SGD may work better in some cases.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85" y="4724400"/>
            <a:ext cx="3276600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Define Error in j neuron in l layer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2573166"/>
            <a:ext cx="1571844" cy="504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2" y="2521899"/>
            <a:ext cx="1876687" cy="552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278060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Chain rule of Errors in different layers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9" y="3721238"/>
            <a:ext cx="2000529" cy="1771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7305"/>
            <a:ext cx="781159" cy="543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16535" y="201048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(for last layer L)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865398"/>
            <a:ext cx="2000529" cy="619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163" y="5493135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of loss w.r.t. weight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5" y="1943045"/>
            <a:ext cx="2457793" cy="5906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55" y="1237483"/>
            <a:ext cx="1924319" cy="6382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60786" y="3074426"/>
            <a:ext cx="3775393" cy="369331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Backpropagation Algorithm,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Feedforward.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(compute z and a in each layer)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Error at top layer. 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Backpropagate</a:t>
            </a:r>
            <a:r>
              <a:rPr lang="en-US" altLang="ko-KR" dirty="0" smtClean="0"/>
              <a:t>” errors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Calculate Gradient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(require derivative of Loss function,</a:t>
            </a:r>
          </a:p>
          <a:p>
            <a:r>
              <a:rPr lang="en-US" altLang="ko-KR" dirty="0" smtClean="0"/>
              <a:t>Derivative of activation function,</a:t>
            </a:r>
          </a:p>
          <a:p>
            <a:r>
              <a:rPr lang="en-US" altLang="ko-KR" dirty="0" smtClean="0"/>
              <a:t>Need to store outputs of neuron.)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Increase data: reduce training of noise in data  </a:t>
            </a:r>
          </a:p>
          <a:p>
            <a:pPr marL="0" indent="0">
              <a:buNone/>
            </a:pPr>
            <a:r>
              <a:rPr lang="en-US" altLang="ko-KR" dirty="0" smtClean="0"/>
              <a:t>                          Data Augmentation may be useful. </a:t>
            </a:r>
          </a:p>
          <a:p>
            <a:r>
              <a:rPr lang="en-US" altLang="ko-KR" dirty="0" smtClean="0"/>
              <a:t>Randomize data</a:t>
            </a:r>
          </a:p>
          <a:p>
            <a:r>
              <a:rPr lang="en-US" altLang="ko-KR" dirty="0"/>
              <a:t>Always check validation error</a:t>
            </a:r>
          </a:p>
          <a:p>
            <a:r>
              <a:rPr lang="en-US" altLang="ko-KR" dirty="0"/>
              <a:t>Early stopping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1531"/>
            <a:ext cx="5124983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92" y="6399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 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Decrease model complexity 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more complex model , more likely to </a:t>
            </a:r>
            <a:r>
              <a:rPr lang="en-US" altLang="ko-KR" dirty="0" err="1" smtClean="0"/>
              <a:t>overfit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Regularization : constraint  weights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L1 regularization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L2 regularization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Drop out :  omit random neurons in training</a:t>
            </a:r>
          </a:p>
          <a:p>
            <a:pPr lvl="1"/>
            <a:r>
              <a:rPr lang="en-US" altLang="ko-KR" dirty="0" smtClean="0"/>
              <a:t>Batch Normalization: </a:t>
            </a:r>
          </a:p>
          <a:p>
            <a:pPr marL="27432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additional “</a:t>
            </a:r>
            <a:r>
              <a:rPr lang="en-US" altLang="ko-KR" dirty="0" err="1" smtClean="0"/>
              <a:t>BatchNorm</a:t>
            </a:r>
            <a:r>
              <a:rPr lang="en-US" altLang="ko-KR" dirty="0" smtClean="0"/>
              <a:t>” layer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0" y="2898420"/>
            <a:ext cx="2915057" cy="447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346157"/>
            <a:ext cx="3067478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4041867"/>
            <a:ext cx="2743890" cy="2394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64770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Ref.5.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Being familiar with</a:t>
            </a:r>
          </a:p>
          <a:p>
            <a:pPr lvl="1"/>
            <a:r>
              <a:rPr lang="en-US" altLang="ko-KR" dirty="0" smtClean="0"/>
              <a:t>Python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notebook/ Google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Simple case of regression using NN</a:t>
            </a:r>
          </a:p>
          <a:p>
            <a:endParaRPr lang="en-US" altLang="ko-KR" dirty="0"/>
          </a:p>
          <a:p>
            <a:r>
              <a:rPr lang="en-US" altLang="ko-KR" dirty="0" smtClean="0"/>
              <a:t>MNIST hand writing classification using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</a:p>
          <a:p>
            <a:pPr lvl="1"/>
            <a:r>
              <a:rPr lang="en-US" altLang="ko-KR" dirty="0" smtClean="0"/>
              <a:t>Recommend to install Anaconda (Python 3)</a:t>
            </a:r>
          </a:p>
          <a:p>
            <a:pPr lvl="1"/>
            <a:r>
              <a:rPr lang="en-US" altLang="ko-KR" dirty="0" smtClean="0"/>
              <a:t>You may use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Lab/Notebook</a:t>
            </a:r>
          </a:p>
          <a:p>
            <a:pPr lvl="1"/>
            <a:r>
              <a:rPr lang="en-US" altLang="ko-KR" dirty="0" smtClean="0"/>
              <a:t>Packages/libraries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 and so on</a:t>
            </a:r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is also convenient </a:t>
            </a:r>
          </a:p>
          <a:p>
            <a:r>
              <a:rPr lang="en-US" altLang="ko-KR" dirty="0" smtClean="0"/>
              <a:t>For NN(and other ML)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…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Link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NN input is a 1-dimensional vector. </a:t>
            </a:r>
          </a:p>
          <a:p>
            <a:r>
              <a:rPr lang="en-US" altLang="ko-KR" dirty="0" smtClean="0"/>
              <a:t>In case of image input, the input is flattened to be 1-d. </a:t>
            </a:r>
          </a:p>
          <a:p>
            <a:r>
              <a:rPr lang="en-US" altLang="ko-KR" dirty="0" smtClean="0"/>
              <a:t>CNN use the 2-dimensional structure of image(locality) and symmetry (translation invariance). </a:t>
            </a:r>
          </a:p>
          <a:p>
            <a:r>
              <a:rPr lang="en-US" altLang="ko-KR" dirty="0" smtClean="0"/>
              <a:t>CNN improved the image classification greatly.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29808"/>
            <a:ext cx="7391400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Kernel/Filter: weights only depends on the distance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 smtClean="0">
                <a:sym typeface="Wingdings" panose="05000000000000000000" pitchFamily="2" charset="2"/>
              </a:rPr>
              <a:t> Apply the same weights to different neurons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97" y="2438759"/>
            <a:ext cx="2295845" cy="447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8759"/>
            <a:ext cx="1590897" cy="79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167" y="6414187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ref.1 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3 and 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831" y="3493394"/>
            <a:ext cx="44181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Convolution: Slide the filter over inputs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Extract particular local features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size of the patch/filter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 of the output feature map (number of filters)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can be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is element-wise multiplication and sum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After convolution </a:t>
            </a:r>
            <a:r>
              <a:rPr lang="en-US" altLang="ko-KR" sz="1400" dirty="0" err="1" smtClean="0"/>
              <a:t>ReLU</a:t>
            </a:r>
            <a:r>
              <a:rPr lang="en-US" altLang="ko-KR" sz="1400" dirty="0" smtClean="0"/>
              <a:t> is applied to feature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3" y="4665908"/>
            <a:ext cx="4324636" cy="19335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" y="3429000"/>
            <a:ext cx="3400426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Subsampling/Pooling</a:t>
            </a:r>
          </a:p>
          <a:p>
            <a:pPr lvl="1"/>
            <a:r>
              <a:rPr lang="en-US" altLang="ko-KR" dirty="0" err="1" smtClean="0"/>
              <a:t>Downsamples</a:t>
            </a:r>
            <a:r>
              <a:rPr lang="en-US" altLang="ko-KR" dirty="0" smtClean="0"/>
              <a:t> the convolved feature, reducing dimension</a:t>
            </a:r>
          </a:p>
          <a:p>
            <a:pPr lvl="1"/>
            <a:r>
              <a:rPr lang="en-US" altLang="ko-KR" dirty="0" err="1" smtClean="0"/>
              <a:t>Maxpooling</a:t>
            </a:r>
            <a:r>
              <a:rPr lang="en-US" altLang="ko-KR" dirty="0" smtClean="0"/>
              <a:t>  , </a:t>
            </a:r>
            <a:r>
              <a:rPr lang="en-US" altLang="ko-KR" dirty="0" err="1" smtClean="0"/>
              <a:t>AveragePooling</a:t>
            </a:r>
            <a:endParaRPr lang="en-US" altLang="ko-KR" dirty="0" smtClean="0"/>
          </a:p>
          <a:p>
            <a:r>
              <a:rPr lang="en-US" altLang="ko-KR" dirty="0" smtClean="0"/>
              <a:t>Fully connected Layers </a:t>
            </a:r>
          </a:p>
          <a:p>
            <a:pPr lvl="1"/>
            <a:r>
              <a:rPr lang="en-US" altLang="ko-KR" dirty="0" smtClean="0"/>
              <a:t>Do classification </a:t>
            </a:r>
          </a:p>
          <a:p>
            <a:pPr lvl="1"/>
            <a:r>
              <a:rPr lang="en-US" altLang="ko-KR" dirty="0" smtClean="0"/>
              <a:t>Output layer use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784" y="647700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 4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048000" cy="13565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866"/>
            <a:ext cx="4981577" cy="15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If there is no labels in data, how one can train the model?</a:t>
            </a:r>
          </a:p>
          <a:p>
            <a:pPr lvl="1"/>
            <a:r>
              <a:rPr lang="en-US" altLang="ko-KR" dirty="0" smtClean="0"/>
              <a:t>Can machine to figure out there are different classes of data on its own? ( Supply images of cats and dogs. Can machine find out there are two classifications?)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Make the model to simulate the inputs.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Place a bottleneck of information( fewer neuron in a hidden layer than input layer) : compress/encode information.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Latent space : dimensionality reduction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one can re-construct the original data from compressed information, there would be no information loss.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two points in latent space are close, we may think they would have similar characters. (classification.) </a:t>
            </a:r>
          </a:p>
        </p:txBody>
      </p:sp>
    </p:spTree>
    <p:extLst>
      <p:ext uri="{BB962C8B-B14F-4D97-AF65-F5344CB8AC3E}">
        <p14:creationId xmlns:p14="http://schemas.microsoft.com/office/powerpoint/2010/main" val="373475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 (Generative model)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Dimensionality reduction in latent space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Try to find best encoder/decoder pair(keep maximum information encoding, minimum reconstruction error decoding) </a:t>
            </a:r>
            <a:endParaRPr lang="ko-KR" altLang="en-US" dirty="0"/>
          </a:p>
        </p:txBody>
      </p:sp>
      <p:pic>
        <p:nvPicPr>
          <p:cNvPr id="5122" name="Picture 2" descr="https://miro.medium.com/max/1815/1*UdOybs9wOe3zW8vDAfj9VA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068648" cy="29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81600" y="627836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68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training may be done with inputs and some desired outputs. </a:t>
            </a:r>
            <a:endParaRPr lang="en-US" altLang="ko-KR" dirty="0"/>
          </a:p>
          <a:p>
            <a:pPr lvl="1"/>
            <a:r>
              <a:rPr lang="en-US" altLang="ko-KR" dirty="0" smtClean="0"/>
              <a:t>For example, black-white image inputs and colored image outputs. (still no human labels) </a:t>
            </a:r>
            <a:r>
              <a:rPr lang="en-US" altLang="ko-KR" dirty="0" smtClean="0">
                <a:sym typeface="Wingdings" panose="05000000000000000000" pitchFamily="2" charset="2"/>
              </a:rPr>
              <a:t> Trained machine can be used to colorization of black-white images. </a:t>
            </a:r>
          </a:p>
          <a:p>
            <a:r>
              <a:rPr lang="en-US" altLang="ko-KR" dirty="0" smtClean="0"/>
              <a:t>Once the 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 is trained, one can use it for classification.</a:t>
            </a:r>
          </a:p>
          <a:p>
            <a:pPr lvl="1"/>
            <a:r>
              <a:rPr lang="en-US" altLang="ko-KR" dirty="0" smtClean="0"/>
              <a:t>Re-use the encoder layers. +add one more layer for classification(</a:t>
            </a:r>
            <a:r>
              <a:rPr lang="en-US" altLang="ko-KR" dirty="0" smtClean="0">
                <a:sym typeface="Wingdings" panose="05000000000000000000" pitchFamily="2" charset="2"/>
              </a:rPr>
              <a:t>output in latent layer may have important features) 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99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/>
          </a:p>
          <a:p>
            <a:r>
              <a:rPr lang="en-US" sz="3200" dirty="0" smtClean="0"/>
              <a:t>Programming will be explained at Exercise session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Networks(GANs)</a:t>
            </a:r>
          </a:p>
          <a:p>
            <a:pPr lvl="1"/>
            <a:r>
              <a:rPr lang="en-US" altLang="ko-KR" dirty="0" smtClean="0"/>
              <a:t>One of unsupervised learning method</a:t>
            </a:r>
          </a:p>
          <a:p>
            <a:pPr lvl="1"/>
            <a:r>
              <a:rPr lang="en-US" altLang="ko-KR" dirty="0" smtClean="0"/>
              <a:t>Generator and Discriminator tries to win each other.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42942" cy="272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646117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https://developers.google.com/machine-learning/gan/gan_structure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05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More advanced topics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a sense, BNN can prevent overfitting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Evidence is difficult to obtain in many cases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Prediction/inference can be difficult for a new event ,too.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 descr="https://miro.medium.com/max/390/1*A5g85OCd_hFhnmL-dMnau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63" y="3048000"/>
            <a:ext cx="243840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37612"/>
            <a:ext cx="2575927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4" y="4556633"/>
            <a:ext cx="17337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 is equivalent to change </a:t>
            </a:r>
            <a:endParaRPr lang="en-US" altLang="ko-KR" dirty="0"/>
          </a:p>
          <a:p>
            <a:r>
              <a:rPr lang="en-US" altLang="ko-KR" dirty="0" smtClean="0"/>
              <a:t>Point weights w  </a:t>
            </a:r>
            <a:r>
              <a:rPr lang="en-US" altLang="ko-KR" dirty="0" smtClean="0">
                <a:sym typeface="Wingdings" panose="05000000000000000000" pitchFamily="2" charset="2"/>
              </a:rPr>
              <a:t> Distribution of w ~ N( m, sigma)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Increase number of parameters twice.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Then, output of the network is also distribution.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0"/>
            <a:ext cx="5479255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Auto encoder (VAE)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layer: distribution over weights.  </a:t>
            </a:r>
            <a:endParaRPr lang="ko-KR" altLang="en-US" dirty="0"/>
          </a:p>
        </p:txBody>
      </p:sp>
      <p:pic>
        <p:nvPicPr>
          <p:cNvPr id="6146" name="Picture 2" descr="https://miro.medium.com/max/1548/1*Q5dogodt3wzKKktE0v3dM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91078"/>
            <a:ext cx="7200900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62615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86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ML method for classification</a:t>
            </a:r>
          </a:p>
          <a:p>
            <a:r>
              <a:rPr lang="en-US" altLang="ko-KR" sz="2000" dirty="0" smtClean="0"/>
              <a:t>Hyperplane is determined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a vector w and b.</a:t>
            </a:r>
          </a:p>
          <a:p>
            <a:r>
              <a:rPr lang="en-US" altLang="ko-KR" sz="2000" dirty="0" smtClean="0"/>
              <a:t>Maximize margin = b/||w||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under condition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9209"/>
            <a:ext cx="2464344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44" y="3635877"/>
            <a:ext cx="1428949" cy="276264"/>
          </a:xfrm>
          <a:prstGeom prst="rect">
            <a:avLst/>
          </a:prstGeom>
        </p:spPr>
      </p:pic>
      <p:pic>
        <p:nvPicPr>
          <p:cNvPr id="2050" name="Picture 2" descr="https://miro.medium.com/max/1773/1*ZpkLQf2FNfzfH4HXeMw4M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7524"/>
            <a:ext cx="5513854" cy="23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Suppose solution and change problem using Lagrange dual form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Support vector :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which has non-zero </a:t>
            </a:r>
            <a:r>
              <a:rPr lang="en-US" altLang="ko-KR" sz="2000" dirty="0" err="1" smtClean="0"/>
              <a:t>alpha_i</a:t>
            </a:r>
            <a:r>
              <a:rPr lang="en-US" altLang="ko-KR" sz="2000" dirty="0" smtClean="0"/>
              <a:t>( close to hyperplanes)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1881"/>
            <a:ext cx="1492549" cy="6138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7" y="2649761"/>
            <a:ext cx="4248743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35752"/>
            <a:ext cx="1686160" cy="314369"/>
          </a:xfrm>
          <a:prstGeom prst="rect">
            <a:avLst/>
          </a:prstGeom>
        </p:spPr>
      </p:pic>
      <p:pic>
        <p:nvPicPr>
          <p:cNvPr id="1026" name="Picture 2" descr="https://miro.medium.com/max/944/0*ecA4Ls8kBYSM5nz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20879"/>
            <a:ext cx="4524375" cy="23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Previous example only get linear form</a:t>
            </a:r>
          </a:p>
          <a:p>
            <a:r>
              <a:rPr lang="en-US" altLang="ko-KR" sz="2000" dirty="0" smtClean="0"/>
              <a:t>Extends it to non-linear form by introducing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basis functions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The solution is determined by data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y_i</a:t>
            </a:r>
            <a:r>
              <a:rPr lang="en-US" altLang="ko-KR" sz="2000" dirty="0" smtClean="0"/>
              <a:t> and kernel </a:t>
            </a:r>
          </a:p>
          <a:p>
            <a:r>
              <a:rPr lang="en-US" altLang="ko-KR" sz="2000" dirty="0" smtClean="0"/>
              <a:t>One only needs kernel function for a prediction at new points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19400"/>
            <a:ext cx="2676899" cy="7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57600"/>
            <a:ext cx="4534533" cy="6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10221"/>
            <a:ext cx="228631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I am not going into details of Mathematical descriptions</a:t>
            </a:r>
          </a:p>
          <a:p>
            <a:pPr lvl="1"/>
            <a:r>
              <a:rPr lang="en-US" altLang="ko-KR" dirty="0" smtClean="0"/>
              <a:t>Inference : Posterior distribution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Usually, it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05286"/>
            <a:ext cx="3406435" cy="594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082573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78" y="6141037"/>
            <a:ext cx="256816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772531"/>
            <a:ext cx="4480948" cy="1005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505504" cy="823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0" y="18288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Joint distribution of observation and prediction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35993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Posterior distribution is also Joint Gaussian distribution !!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57800"/>
            <a:ext cx="2758679" cy="85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4800600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only have to find  posterior mean and covariance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79" y="6282026"/>
            <a:ext cx="3838849" cy="508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6324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RBF kernel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203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91" y="1524000"/>
            <a:ext cx="2509791" cy="20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squared exponential (or radial basis function or Gaussian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i="1" dirty="0"/>
              <a:t>calibration </a:t>
            </a:r>
            <a:r>
              <a:rPr lang="en-US" altLang="ko-KR" dirty="0"/>
              <a:t>or simply Bayesian inference for the model parameters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 find </a:t>
            </a:r>
            <a:r>
              <a:rPr lang="en-US" altLang="ko-KR" dirty="0"/>
              <a:t>the </a:t>
            </a:r>
            <a:r>
              <a:rPr lang="en-US" altLang="ko-KR" b="1" i="1" dirty="0" smtClean="0"/>
              <a:t>θ(hyper parameters) </a:t>
            </a:r>
            <a:r>
              <a:rPr lang="en-US" altLang="ko-KR" dirty="0"/>
              <a:t>that produce the </a:t>
            </a:r>
            <a:r>
              <a:rPr lang="en-US" altLang="ko-KR" dirty="0" smtClean="0"/>
              <a:t>best fit </a:t>
            </a:r>
            <a:r>
              <a:rPr lang="en-US" altLang="ko-KR" dirty="0"/>
              <a:t>in </a:t>
            </a:r>
            <a:r>
              <a:rPr lang="en-US" altLang="ko-KR" dirty="0" smtClean="0"/>
              <a:t>interpolation</a:t>
            </a:r>
            <a:r>
              <a:rPr lang="en-US" altLang="ko-KR" i="1" dirty="0" smtClean="0"/>
              <a:t>/</a:t>
            </a:r>
            <a:r>
              <a:rPr lang="en-US" altLang="ko-KR" dirty="0" smtClean="0"/>
              <a:t>regression. ( finding </a:t>
            </a:r>
            <a:r>
              <a:rPr lang="en-US" altLang="ko-KR" dirty="0"/>
              <a:t>the posterior for </a:t>
            </a:r>
            <a:r>
              <a:rPr lang="en-US" altLang="ko-KR" b="1" i="1" dirty="0" smtClean="0"/>
              <a:t>θ 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91000"/>
            <a:ext cx="286536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</a:p>
          <a:p>
            <a:r>
              <a:rPr lang="en-US" altLang="ko-KR" dirty="0"/>
              <a:t>BNN </a:t>
            </a:r>
          </a:p>
          <a:p>
            <a:r>
              <a:rPr lang="en-US" altLang="ko-KR" dirty="0" smtClean="0"/>
              <a:t>GANS</a:t>
            </a:r>
            <a:endParaRPr lang="en-US" altLang="ko-KR" dirty="0"/>
          </a:p>
          <a:p>
            <a:r>
              <a:rPr lang="en-US" altLang="ko-KR" dirty="0" smtClean="0"/>
              <a:t>VAE</a:t>
            </a:r>
            <a:endParaRPr lang="en-US" altLang="ko-KR" dirty="0"/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/>
              <a:t>Link to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5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25707"/>
            <a:ext cx="1630821" cy="845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7" y="1406348"/>
            <a:ext cx="5143946" cy="331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" y="4824590"/>
            <a:ext cx="2272233" cy="20334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524000"/>
            <a:ext cx="2971800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8238"/>
            <a:ext cx="1905000" cy="18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1242"/>
            <a:ext cx="7993589" cy="5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Artifical</a:t>
            </a:r>
            <a:r>
              <a:rPr lang="en-US" altLang="ko-KR" dirty="0" smtClean="0"/>
              <a:t>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816587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339098"/>
            <a:ext cx="3300622" cy="22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 arXiv:2006.05422v1 and more </a:t>
            </a:r>
          </a:p>
          <a:p>
            <a:r>
              <a:rPr lang="en-US" altLang="ko-KR" dirty="0" smtClean="0"/>
              <a:t>Later in lecture, we will look into more details of several works. 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11734</TotalTime>
  <Words>3096</Words>
  <Application>Microsoft Office PowerPoint</Application>
  <PresentationFormat>화면 슬라이드 쇼(4:3)</PresentationFormat>
  <Paragraphs>521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Too 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Optimizers</vt:lpstr>
      <vt:lpstr>Backpropagation</vt:lpstr>
      <vt:lpstr>Backpropagation</vt:lpstr>
      <vt:lpstr>Backpropagation</vt:lpstr>
      <vt:lpstr>Overfitting</vt:lpstr>
      <vt:lpstr>Data preparation</vt:lpstr>
      <vt:lpstr>PowerPoint 프레젠테이션</vt:lpstr>
      <vt:lpstr>Preventing overfitting</vt:lpstr>
      <vt:lpstr>Preventing overfitting</vt:lpstr>
      <vt:lpstr>Exercise 1</vt:lpstr>
      <vt:lpstr>Requirements</vt:lpstr>
      <vt:lpstr>Lecture 2</vt:lpstr>
      <vt:lpstr>Convolutional Neural Network (CNN)</vt:lpstr>
      <vt:lpstr>Convolutional Neural Network (CNN)</vt:lpstr>
      <vt:lpstr>Convolutional Neural Network (CNN)</vt:lpstr>
      <vt:lpstr>Unsupervised learning </vt:lpstr>
      <vt:lpstr>Autoencoder </vt:lpstr>
      <vt:lpstr>Autoencoder</vt:lpstr>
      <vt:lpstr>GANs</vt:lpstr>
      <vt:lpstr>More advanced topics</vt:lpstr>
      <vt:lpstr>Bayesian NN </vt:lpstr>
      <vt:lpstr>Bayesian NN </vt:lpstr>
      <vt:lpstr>Bayesian NN </vt:lpstr>
      <vt:lpstr>Bayesian NN </vt:lpstr>
      <vt:lpstr>Bayesian NN</vt:lpstr>
      <vt:lpstr>Variational Auto encoder (VAE)</vt:lpstr>
      <vt:lpstr>Support vector Machine</vt:lpstr>
      <vt:lpstr>Support vector Machine</vt:lpstr>
      <vt:lpstr>Support vector Machine</vt:lpstr>
      <vt:lpstr>Gaussian Process</vt:lpstr>
      <vt:lpstr>Gaussian Process</vt:lpstr>
      <vt:lpstr>Gaussian Process</vt:lpstr>
      <vt:lpstr>Gaussian Process</vt:lpstr>
      <vt:lpstr>Gaussian Process</vt:lpstr>
      <vt:lpstr>Gaussian process</vt:lpstr>
      <vt:lpstr>Exercise 2</vt:lpstr>
      <vt:lpstr>Lecture 3</vt:lpstr>
      <vt:lpstr>Applications to Nuclear Physics</vt:lpstr>
      <vt:lpstr>PowerPoint 프레젠테이션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Windows User</cp:lastModifiedBy>
  <cp:revision>363</cp:revision>
  <dcterms:created xsi:type="dcterms:W3CDTF">2006-08-16T00:00:00Z</dcterms:created>
  <dcterms:modified xsi:type="dcterms:W3CDTF">2020-06-24T15:29:59Z</dcterms:modified>
</cp:coreProperties>
</file>